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2" r:id="rId3"/>
    <p:sldId id="263" r:id="rId4"/>
    <p:sldId id="264" r:id="rId5"/>
    <p:sldId id="268" r:id="rId6"/>
    <p:sldId id="257" r:id="rId7"/>
    <p:sldId id="258" r:id="rId8"/>
    <p:sldId id="261" r:id="rId9"/>
    <p:sldId id="260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24061B-10F1-4802-814F-E15F36AAE014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3FFC7E-EA2B-411A-9863-DCB79F132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Curriculum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Anna </a:t>
            </a:r>
            <a:r>
              <a:rPr lang="en-US" dirty="0" smtClean="0"/>
              <a:t>Cajiga</a:t>
            </a:r>
          </a:p>
          <a:p>
            <a:r>
              <a:rPr lang="en-US" dirty="0" smtClean="0"/>
              <a:t>Amy Sheridan</a:t>
            </a:r>
          </a:p>
          <a:p>
            <a:r>
              <a:rPr lang="en-US" dirty="0" smtClean="0"/>
              <a:t>Lisa Shainker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Larry Thomas</a:t>
            </a:r>
          </a:p>
          <a:p>
            <a:r>
              <a:rPr lang="en-US" dirty="0" smtClean="0"/>
              <a:t>Heather Harris</a:t>
            </a:r>
            <a:endParaRPr lang="en-US" dirty="0" smtClean="0"/>
          </a:p>
          <a:p>
            <a:r>
              <a:rPr lang="en-US" dirty="0" smtClean="0"/>
              <a:t>Ashley </a:t>
            </a:r>
            <a:r>
              <a:rPr lang="en-US" dirty="0" smtClean="0"/>
              <a:t>Jones</a:t>
            </a:r>
          </a:p>
          <a:p>
            <a:r>
              <a:rPr lang="en-US" dirty="0" smtClean="0"/>
              <a:t>Denine </a:t>
            </a:r>
            <a:r>
              <a:rPr lang="en-US" dirty="0" smtClean="0"/>
              <a:t>Rowley</a:t>
            </a:r>
            <a:endParaRPr lang="en-US" dirty="0"/>
          </a:p>
        </p:txBody>
      </p:sp>
      <p:pic>
        <p:nvPicPr>
          <p:cNvPr id="8194" name="Picture 2" descr="C:\Program Files\Microsoft Office XP\Media\CntCD1\ClipArt3\j02340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3492500" cy="373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four arithmetic operations to solve and check problems</a:t>
            </a:r>
          </a:p>
          <a:p>
            <a:r>
              <a:rPr lang="en-US" dirty="0" smtClean="0"/>
              <a:t>Determine when and how to use rounding</a:t>
            </a:r>
          </a:p>
          <a:p>
            <a:r>
              <a:rPr lang="en-US" dirty="0" smtClean="0"/>
              <a:t>Multiplication and division of whole numbers (2-3 digits by 1-2 digits)</a:t>
            </a:r>
          </a:p>
          <a:p>
            <a:r>
              <a:rPr lang="en-US" dirty="0" smtClean="0"/>
              <a:t>Add and subtract simple decimals and common fractions with common denominators</a:t>
            </a:r>
          </a:p>
          <a:p>
            <a:r>
              <a:rPr lang="en-US" dirty="0" smtClean="0"/>
              <a:t>Use appropriate units and tools to measure angles and weight</a:t>
            </a:r>
          </a:p>
          <a:p>
            <a:r>
              <a:rPr lang="en-US" dirty="0" smtClean="0"/>
              <a:t>Understand geometric plane and solid figures</a:t>
            </a:r>
          </a:p>
          <a:p>
            <a:r>
              <a:rPr lang="en-US" dirty="0" smtClean="0"/>
              <a:t>Coordinate system</a:t>
            </a:r>
          </a:p>
          <a:p>
            <a:r>
              <a:rPr lang="en-US" dirty="0" smtClean="0"/>
              <a:t>Use different strategies to solve problems</a:t>
            </a:r>
          </a:p>
          <a:p>
            <a:pPr lvl="1"/>
            <a:r>
              <a:rPr lang="en-US" dirty="0" smtClean="0"/>
              <a:t>Ex. Working backwards</a:t>
            </a:r>
          </a:p>
          <a:p>
            <a:r>
              <a:rPr lang="en-US" dirty="0" smtClean="0"/>
              <a:t>Write mathematical expressions using symbols</a:t>
            </a:r>
          </a:p>
          <a:p>
            <a:r>
              <a:rPr lang="en-US" dirty="0" smtClean="0"/>
              <a:t>Bar, line, and picture graphs</a:t>
            </a:r>
            <a:endParaRPr lang="en-US" dirty="0"/>
          </a:p>
        </p:txBody>
      </p:sp>
      <p:pic>
        <p:nvPicPr>
          <p:cNvPr id="3074" name="Picture 2" descr="C:\Documents and Settings\cajiga\Local Settings\Temporary Internet Files\Content.IE5\7IK1YCJ6\MC900436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376">
            <a:off x="6956545" y="200562"/>
            <a:ext cx="1629392" cy="147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Student Behavior Report (SBR)</a:t>
            </a:r>
          </a:p>
          <a:p>
            <a:pPr lvl="1"/>
            <a:r>
              <a:rPr lang="en-US" dirty="0" smtClean="0"/>
              <a:t>Teacher initials indicate a behavior expectation that is </a:t>
            </a:r>
            <a:r>
              <a:rPr lang="en-US" b="1" u="sng" dirty="0" smtClean="0"/>
              <a:t>NOT</a:t>
            </a:r>
            <a:r>
              <a:rPr lang="en-US" dirty="0" smtClean="0"/>
              <a:t> being met</a:t>
            </a:r>
          </a:p>
          <a:p>
            <a:pPr lvl="1"/>
            <a:r>
              <a:rPr lang="en-US" dirty="0" smtClean="0"/>
              <a:t>Allows us to look for patterns</a:t>
            </a:r>
          </a:p>
          <a:p>
            <a:pPr lvl="1"/>
            <a:r>
              <a:rPr lang="en-US" dirty="0" smtClean="0"/>
              <a:t>Initial SBR </a:t>
            </a:r>
            <a:r>
              <a:rPr lang="en-US" dirty="0" smtClean="0"/>
              <a:t>each </a:t>
            </a:r>
            <a:r>
              <a:rPr lang="en-US" dirty="0" smtClean="0"/>
              <a:t>Day, </a:t>
            </a:r>
            <a:r>
              <a:rPr lang="en-US" dirty="0" smtClean="0"/>
              <a:t>return to school on Monday</a:t>
            </a:r>
          </a:p>
          <a:p>
            <a:r>
              <a:rPr lang="en-US" dirty="0" smtClean="0"/>
              <a:t>Behavior Bucks</a:t>
            </a:r>
          </a:p>
          <a:p>
            <a:pPr lvl="1"/>
            <a:r>
              <a:rPr lang="en-US" dirty="0" smtClean="0"/>
              <a:t>Receive Behavior Bucks for having a signed SBR</a:t>
            </a:r>
          </a:p>
          <a:p>
            <a:pPr lvl="1"/>
            <a:r>
              <a:rPr lang="en-US" dirty="0" smtClean="0"/>
              <a:t>Receive Bucks throughout day for making good choices</a:t>
            </a:r>
          </a:p>
          <a:p>
            <a:r>
              <a:rPr lang="en-US" dirty="0" smtClean="0"/>
              <a:t>Class auction</a:t>
            </a:r>
          </a:p>
          <a:p>
            <a:pPr lvl="1"/>
            <a:r>
              <a:rPr lang="en-US" dirty="0" smtClean="0"/>
              <a:t>One auction per month</a:t>
            </a:r>
          </a:p>
          <a:p>
            <a:pPr lvl="1"/>
            <a:r>
              <a:rPr lang="en-US" dirty="0" smtClean="0"/>
              <a:t>We are looking for donations for our auctions!</a:t>
            </a:r>
          </a:p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40 – 50 minutes each night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5907" t="37394" r="23073" b="15567"/>
          <a:stretch>
            <a:fillRect/>
          </a:stretch>
        </p:blipFill>
        <p:spPr bwMode="auto">
          <a:xfrm rot="20771836">
            <a:off x="5148685" y="405180"/>
            <a:ext cx="2903273" cy="12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Binders</a:t>
            </a:r>
          </a:p>
          <a:p>
            <a:pPr lvl="1"/>
            <a:r>
              <a:rPr lang="en-US" dirty="0" smtClean="0"/>
              <a:t>Section for each content area (Reading, LA, Math, SS/</a:t>
            </a:r>
            <a:r>
              <a:rPr lang="en-US" dirty="0" err="1" smtClean="0"/>
              <a:t>Sci</a:t>
            </a:r>
            <a:r>
              <a:rPr lang="en-US" dirty="0" smtClean="0"/>
              <a:t>, HW)</a:t>
            </a:r>
          </a:p>
          <a:p>
            <a:pPr lvl="1"/>
            <a:r>
              <a:rPr lang="en-US" dirty="0" smtClean="0"/>
              <a:t>Modeling organization!</a:t>
            </a:r>
          </a:p>
          <a:p>
            <a:pPr lvl="1"/>
            <a:r>
              <a:rPr lang="en-US" dirty="0" smtClean="0"/>
              <a:t>No loose papers</a:t>
            </a:r>
          </a:p>
          <a:p>
            <a:pPr lvl="1"/>
            <a:r>
              <a:rPr lang="en-US" dirty="0" smtClean="0"/>
              <a:t>Random binder checks</a:t>
            </a:r>
          </a:p>
          <a:p>
            <a:r>
              <a:rPr lang="en-US" dirty="0" smtClean="0"/>
              <a:t>Agendas</a:t>
            </a:r>
          </a:p>
          <a:p>
            <a:pPr lvl="1"/>
            <a:r>
              <a:rPr lang="en-US" dirty="0" smtClean="0"/>
              <a:t>Homework recorded daily</a:t>
            </a:r>
          </a:p>
          <a:p>
            <a:pPr lvl="1"/>
            <a:r>
              <a:rPr lang="en-US" dirty="0" smtClean="0"/>
              <a:t>Random agenda checks</a:t>
            </a:r>
          </a:p>
          <a:p>
            <a:r>
              <a:rPr lang="en-US" dirty="0" smtClean="0"/>
              <a:t>ALWAYS check binders on Fridays!</a:t>
            </a:r>
          </a:p>
          <a:p>
            <a:pPr lvl="1"/>
            <a:r>
              <a:rPr lang="en-US" dirty="0" smtClean="0"/>
              <a:t>Any papers from school sent </a:t>
            </a:r>
            <a:r>
              <a:rPr lang="en-US" dirty="0" smtClean="0"/>
              <a:t>in Friday Folders</a:t>
            </a:r>
            <a:endParaRPr lang="en-US" dirty="0" smtClean="0"/>
          </a:p>
          <a:p>
            <a:pPr lvl="1"/>
            <a:r>
              <a:rPr lang="en-US" dirty="0" smtClean="0"/>
              <a:t>Signed papers due </a:t>
            </a:r>
            <a:r>
              <a:rPr lang="en-US" dirty="0" smtClean="0"/>
              <a:t>by Wednesday with </a:t>
            </a:r>
            <a:r>
              <a:rPr lang="en-US" dirty="0" smtClean="0"/>
              <a:t>a parent signature</a:t>
            </a:r>
          </a:p>
          <a:p>
            <a:pPr lvl="2"/>
            <a:r>
              <a:rPr lang="en-US" dirty="0" smtClean="0"/>
              <a:t>Each teacher will send a set of signed papers</a:t>
            </a:r>
          </a:p>
          <a:p>
            <a:endParaRPr lang="en-US" dirty="0"/>
          </a:p>
        </p:txBody>
      </p:sp>
      <p:pic>
        <p:nvPicPr>
          <p:cNvPr id="7171" name="Picture 3" descr="C:\Documents and Settings\cajiga\Local Settings\Temporary Internet Files\Content.IE5\7IK1YCJ6\MC9003536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4658">
            <a:off x="5847292" y="38186"/>
            <a:ext cx="2655888" cy="194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Grade Weighting</a:t>
            </a:r>
          </a:p>
          <a:p>
            <a:pPr lvl="1"/>
            <a:r>
              <a:rPr lang="en-US" dirty="0" smtClean="0"/>
              <a:t>50% - Tests, Performance Assessments, In-School Projects, End of Unit Writing</a:t>
            </a:r>
          </a:p>
          <a:p>
            <a:pPr lvl="1"/>
            <a:r>
              <a:rPr lang="en-US" dirty="0" smtClean="0"/>
              <a:t>20% - Quizzes, Home Projects, Oral Presentations</a:t>
            </a:r>
          </a:p>
          <a:p>
            <a:pPr lvl="1"/>
            <a:r>
              <a:rPr lang="en-US" dirty="0" smtClean="0"/>
              <a:t>20% - </a:t>
            </a:r>
            <a:r>
              <a:rPr lang="en-US" dirty="0" err="1" smtClean="0"/>
              <a:t>Classwork</a:t>
            </a:r>
            <a:endParaRPr lang="en-US" dirty="0" smtClean="0"/>
          </a:p>
          <a:p>
            <a:pPr lvl="1"/>
            <a:r>
              <a:rPr lang="en-US" dirty="0" smtClean="0"/>
              <a:t>10% - Homework</a:t>
            </a:r>
          </a:p>
          <a:p>
            <a:r>
              <a:rPr lang="en-US" dirty="0" smtClean="0"/>
              <a:t>E-School Plus</a:t>
            </a:r>
          </a:p>
          <a:p>
            <a:pPr lvl="1"/>
            <a:r>
              <a:rPr lang="en-US" dirty="0" smtClean="0"/>
              <a:t>Check grades online</a:t>
            </a:r>
          </a:p>
          <a:p>
            <a:r>
              <a:rPr lang="en-US" dirty="0" smtClean="0"/>
              <a:t>70/30 Tests</a:t>
            </a:r>
          </a:p>
          <a:p>
            <a:pPr lvl="1"/>
            <a:r>
              <a:rPr lang="en-US" dirty="0" smtClean="0"/>
              <a:t>KEEP </a:t>
            </a:r>
            <a:r>
              <a:rPr lang="en-US" dirty="0" smtClean="0"/>
              <a:t>STUDY GUIDES!!</a:t>
            </a:r>
          </a:p>
          <a:p>
            <a:r>
              <a:rPr lang="en-US" dirty="0" smtClean="0"/>
              <a:t>Testing for </a:t>
            </a:r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If student does not pass a test, they have an opportunity to retest for a </a:t>
            </a:r>
            <a:r>
              <a:rPr lang="en-US" b="1" dirty="0" smtClean="0"/>
              <a:t>recovery grade </a:t>
            </a:r>
            <a:r>
              <a:rPr lang="en-US" dirty="0" smtClean="0"/>
              <a:t>of 70%</a:t>
            </a:r>
            <a:endParaRPr lang="en-US" dirty="0" smtClean="0"/>
          </a:p>
        </p:txBody>
      </p:sp>
      <p:pic>
        <p:nvPicPr>
          <p:cNvPr id="6147" name="Picture 3" descr="C:\Program Files\Microsoft Office XP\Media\CntCD1\ClipArt5\j02819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1801812" cy="170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AAA</a:t>
            </a:r>
            <a:br>
              <a:rPr lang="en-US" b="1" dirty="0" smtClean="0"/>
            </a:br>
            <a:r>
              <a:rPr lang="en-US" b="1" dirty="0" smtClean="0"/>
              <a:t>(Additional Academic Activities)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7:15 – 7:40am</a:t>
            </a:r>
          </a:p>
          <a:p>
            <a:r>
              <a:rPr lang="en-US" dirty="0" smtClean="0"/>
              <a:t>Begins </a:t>
            </a:r>
            <a:r>
              <a:rPr lang="en-US" dirty="0" smtClean="0"/>
              <a:t>Tuesday, September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Sheridan – 4 days of Writing</a:t>
            </a:r>
          </a:p>
          <a:p>
            <a:pPr lvl="1"/>
            <a:r>
              <a:rPr lang="en-US" dirty="0" smtClean="0"/>
              <a:t>Shainker &amp; Thomas– 2 days of 4</a:t>
            </a:r>
            <a:r>
              <a:rPr lang="en-US" baseline="30000" dirty="0" smtClean="0"/>
              <a:t>th</a:t>
            </a:r>
            <a:r>
              <a:rPr lang="en-US" dirty="0" smtClean="0"/>
              <a:t> grade Math and 3 days of 5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pPr lvl="1"/>
            <a:r>
              <a:rPr lang="en-US" dirty="0" smtClean="0"/>
              <a:t>Bilyeu – 4 days of Science/Social Studies, with Reading integrated</a:t>
            </a:r>
          </a:p>
          <a:p>
            <a:pPr lvl="1"/>
            <a:r>
              <a:rPr lang="en-US" dirty="0" smtClean="0"/>
              <a:t>Sanders &amp; Jones – 4 days of Reading/Writing &amp; Math</a:t>
            </a:r>
          </a:p>
          <a:p>
            <a:r>
              <a:rPr lang="en-US" dirty="0" smtClean="0"/>
              <a:t>Friday </a:t>
            </a:r>
            <a:r>
              <a:rPr lang="en-US" dirty="0" smtClean="0"/>
              <a:t>– </a:t>
            </a:r>
            <a:r>
              <a:rPr lang="en-US" dirty="0" smtClean="0"/>
              <a:t>Retests</a:t>
            </a:r>
          </a:p>
          <a:p>
            <a:r>
              <a:rPr lang="en-US" dirty="0" smtClean="0"/>
              <a:t>Look for letters home with signed papers or notes in agenda</a:t>
            </a:r>
            <a:endParaRPr lang="en-US" dirty="0"/>
          </a:p>
        </p:txBody>
      </p:sp>
      <p:pic>
        <p:nvPicPr>
          <p:cNvPr id="1026" name="Picture 2" descr="C:\Program Files\Microsoft Office XP\Media\CntCD1\ClipArt6\j029754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0647">
            <a:off x="6680333" y="1083792"/>
            <a:ext cx="1835321" cy="2126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and understand texts from many genres</a:t>
            </a:r>
          </a:p>
          <a:p>
            <a:pPr lvl="1"/>
            <a:r>
              <a:rPr lang="en-US" dirty="0" smtClean="0"/>
              <a:t>Fiction, nonfiction, poetry, drama</a:t>
            </a:r>
          </a:p>
          <a:p>
            <a:r>
              <a:rPr lang="en-US" dirty="0" smtClean="0"/>
              <a:t>Monitor understanding while </a:t>
            </a:r>
            <a:r>
              <a:rPr lang="en-US" dirty="0" smtClean="0"/>
              <a:t>reading – </a:t>
            </a:r>
            <a:r>
              <a:rPr lang="en-US" b="1" dirty="0" smtClean="0"/>
              <a:t>literary texts AND informational texts</a:t>
            </a:r>
            <a:endParaRPr lang="en-US" b="1" dirty="0" smtClean="0"/>
          </a:p>
          <a:p>
            <a:r>
              <a:rPr lang="en-US" dirty="0" smtClean="0"/>
              <a:t>Use context clues to find meaning of words</a:t>
            </a:r>
          </a:p>
          <a:p>
            <a:r>
              <a:rPr lang="en-US" dirty="0" smtClean="0"/>
              <a:t>Root words, prefixes, suffixes</a:t>
            </a:r>
          </a:p>
          <a:p>
            <a:r>
              <a:rPr lang="en-US" dirty="0" smtClean="0"/>
              <a:t>Read fluently – </a:t>
            </a:r>
            <a:r>
              <a:rPr lang="en-US" b="1" dirty="0" smtClean="0"/>
              <a:t>Read together at home!!</a:t>
            </a:r>
          </a:p>
          <a:p>
            <a:r>
              <a:rPr lang="en-US" dirty="0" smtClean="0"/>
              <a:t>Identify themes in literature</a:t>
            </a:r>
          </a:p>
          <a:p>
            <a:r>
              <a:rPr lang="en-US" dirty="0" smtClean="0"/>
              <a:t>Discuss texts</a:t>
            </a:r>
          </a:p>
          <a:p>
            <a:pPr lvl="1"/>
            <a:r>
              <a:rPr lang="en-US" dirty="0" smtClean="0"/>
              <a:t>Communicate ideas effectively</a:t>
            </a:r>
          </a:p>
          <a:p>
            <a:pPr lvl="1"/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judgments and support them with evidence</a:t>
            </a:r>
          </a:p>
          <a:p>
            <a:r>
              <a:rPr lang="en-US" dirty="0" smtClean="0"/>
              <a:t>Explain how authors use different techniques</a:t>
            </a:r>
          </a:p>
          <a:p>
            <a:pPr lvl="1"/>
            <a:r>
              <a:rPr lang="en-US" dirty="0" smtClean="0"/>
              <a:t>Sensory details, figurative language, foreshadowing, etc.</a:t>
            </a:r>
          </a:p>
          <a:p>
            <a:r>
              <a:rPr lang="en-US" dirty="0" smtClean="0"/>
              <a:t>Recognize organizational structures</a:t>
            </a:r>
          </a:p>
          <a:p>
            <a:pPr lvl="1"/>
            <a:r>
              <a:rPr lang="en-US" dirty="0" smtClean="0"/>
              <a:t>Cause and effect, chronological order, etc.</a:t>
            </a:r>
          </a:p>
          <a:p>
            <a:r>
              <a:rPr lang="en-US" dirty="0" smtClean="0"/>
              <a:t>Accelerated Reader – Read at least 25 books!</a:t>
            </a:r>
          </a:p>
        </p:txBody>
      </p:sp>
      <p:pic>
        <p:nvPicPr>
          <p:cNvPr id="5124" name="Picture 4" descr="C:\Program Files\Microsoft Office XP\Media\CntCD1\ClipArt5\j02804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8075">
            <a:off x="6681807" y="131902"/>
            <a:ext cx="2003749" cy="196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Write in several genres</a:t>
            </a:r>
          </a:p>
          <a:p>
            <a:pPr lvl="1"/>
            <a:r>
              <a:rPr lang="en-US" dirty="0" smtClean="0"/>
              <a:t>Narrative, </a:t>
            </a:r>
            <a:r>
              <a:rPr lang="en-US" dirty="0" smtClean="0"/>
              <a:t>opinion, </a:t>
            </a:r>
            <a:r>
              <a:rPr lang="en-US" dirty="0" smtClean="0"/>
              <a:t>informational, response to literature</a:t>
            </a:r>
          </a:p>
          <a:p>
            <a:r>
              <a:rPr lang="en-US" dirty="0" smtClean="0"/>
              <a:t>Research and find information</a:t>
            </a:r>
          </a:p>
          <a:p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Maintain focus in writing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Engage reader</a:t>
            </a:r>
          </a:p>
          <a:p>
            <a:pPr lvl="1"/>
            <a:r>
              <a:rPr lang="en-US" dirty="0" smtClean="0"/>
              <a:t>Show evidence of the author’s craft in writing</a:t>
            </a:r>
          </a:p>
          <a:p>
            <a:r>
              <a:rPr lang="en-US" dirty="0" smtClean="0"/>
              <a:t>Conventions</a:t>
            </a:r>
          </a:p>
          <a:p>
            <a:pPr lvl="1"/>
            <a:r>
              <a:rPr lang="en-US" dirty="0" smtClean="0"/>
              <a:t>Complete sentences</a:t>
            </a:r>
          </a:p>
          <a:p>
            <a:pPr lvl="1"/>
            <a:r>
              <a:rPr lang="en-US" dirty="0" smtClean="0"/>
              <a:t>Parts of speech</a:t>
            </a:r>
          </a:p>
          <a:p>
            <a:pPr lvl="1"/>
            <a:r>
              <a:rPr lang="en-US" dirty="0" smtClean="0"/>
              <a:t>Mechanics</a:t>
            </a:r>
          </a:p>
          <a:p>
            <a:r>
              <a:rPr lang="en-US" dirty="0" smtClean="0"/>
              <a:t>Edit and revise writing</a:t>
            </a:r>
          </a:p>
          <a:p>
            <a:r>
              <a:rPr lang="en-US" dirty="0" smtClean="0"/>
              <a:t>Use writing as a tool for </a:t>
            </a:r>
            <a:r>
              <a:rPr lang="en-US" dirty="0" smtClean="0"/>
              <a:t>learning</a:t>
            </a:r>
            <a:endParaRPr lang="en-US" dirty="0" smtClean="0"/>
          </a:p>
        </p:txBody>
      </p:sp>
      <p:pic>
        <p:nvPicPr>
          <p:cNvPr id="4098" name="Picture 2" descr="C:\Program Files\Microsoft Office XP\Media\CntCD1\ClipArt2\j02157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9079">
            <a:off x="7024364" y="150348"/>
            <a:ext cx="1615066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Native American cultures</a:t>
            </a:r>
          </a:p>
          <a:p>
            <a:r>
              <a:rPr lang="en-US" dirty="0" smtClean="0"/>
              <a:t>European exploration of North America</a:t>
            </a:r>
          </a:p>
          <a:p>
            <a:r>
              <a:rPr lang="en-US" dirty="0" smtClean="0"/>
              <a:t>British colonial America</a:t>
            </a:r>
          </a:p>
          <a:p>
            <a:r>
              <a:rPr lang="en-US" dirty="0" smtClean="0"/>
              <a:t>American Revolution</a:t>
            </a:r>
          </a:p>
          <a:p>
            <a:r>
              <a:rPr lang="en-US" dirty="0" smtClean="0"/>
              <a:t>New American nation</a:t>
            </a:r>
          </a:p>
          <a:p>
            <a:r>
              <a:rPr lang="en-US" dirty="0" smtClean="0"/>
              <a:t>Westward expansion</a:t>
            </a:r>
          </a:p>
          <a:p>
            <a:r>
              <a:rPr lang="en-US" dirty="0" smtClean="0"/>
              <a:t>Abolitionist and suffrage movements</a:t>
            </a:r>
          </a:p>
          <a:p>
            <a:r>
              <a:rPr lang="en-US" dirty="0" smtClean="0"/>
              <a:t>Natural and man-made geographical features in the U.S.</a:t>
            </a:r>
          </a:p>
          <a:p>
            <a:pPr lvl="1"/>
            <a:r>
              <a:rPr lang="en-US" dirty="0" smtClean="0"/>
              <a:t>Locate, describe how they affected the growth of the U.S.</a:t>
            </a:r>
          </a:p>
          <a:p>
            <a:r>
              <a:rPr lang="en-US" dirty="0" smtClean="0"/>
              <a:t>Historical documents </a:t>
            </a:r>
          </a:p>
          <a:p>
            <a:r>
              <a:rPr lang="en-US" dirty="0" smtClean="0"/>
              <a:t>Democratic beliefs and freedoms</a:t>
            </a:r>
          </a:p>
          <a:p>
            <a:r>
              <a:rPr lang="en-US" dirty="0" smtClean="0"/>
              <a:t>Economic concepts, how they relate to historic events</a:t>
            </a:r>
            <a:endParaRPr lang="en-US" dirty="0"/>
          </a:p>
        </p:txBody>
      </p:sp>
      <p:pic>
        <p:nvPicPr>
          <p:cNvPr id="1028" name="Picture 4" descr="C:\Program Files\Microsoft Office XP\Media\CntCD1\ClipArt4\j025059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2880">
            <a:off x="6193608" y="324577"/>
            <a:ext cx="2379488" cy="239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Method</a:t>
            </a:r>
          </a:p>
          <a:p>
            <a:pPr lvl="1"/>
            <a:r>
              <a:rPr lang="en-US" dirty="0" smtClean="0"/>
              <a:t>Differentiate between observations and ideas</a:t>
            </a:r>
          </a:p>
          <a:p>
            <a:pPr lvl="1"/>
            <a:r>
              <a:rPr lang="en-US" dirty="0" smtClean="0"/>
              <a:t>Use tables or graphs to identify patterns of change</a:t>
            </a:r>
          </a:p>
          <a:p>
            <a:r>
              <a:rPr lang="en-US" dirty="0" smtClean="0"/>
              <a:t>Stars and planets</a:t>
            </a:r>
          </a:p>
          <a:p>
            <a:r>
              <a:rPr lang="en-US" dirty="0" smtClean="0"/>
              <a:t>Earth, Moon and Sun</a:t>
            </a:r>
          </a:p>
          <a:p>
            <a:r>
              <a:rPr lang="en-US" dirty="0" smtClean="0"/>
              <a:t>Water cycle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Light and Sound</a:t>
            </a:r>
          </a:p>
          <a:p>
            <a:r>
              <a:rPr lang="en-US" dirty="0" smtClean="0"/>
              <a:t>Force and Motion</a:t>
            </a:r>
          </a:p>
          <a:p>
            <a:r>
              <a:rPr lang="en-US" dirty="0" smtClean="0"/>
              <a:t>Simple Machines</a:t>
            </a:r>
          </a:p>
          <a:p>
            <a:r>
              <a:rPr lang="en-US" dirty="0" smtClean="0"/>
              <a:t>Food chains in ecosystems</a:t>
            </a:r>
          </a:p>
          <a:p>
            <a:r>
              <a:rPr lang="en-US" dirty="0" smtClean="0"/>
              <a:t>Survival, extinction, adaptations</a:t>
            </a:r>
            <a:endParaRPr lang="en-US" dirty="0"/>
          </a:p>
        </p:txBody>
      </p:sp>
      <p:pic>
        <p:nvPicPr>
          <p:cNvPr id="2051" name="Picture 3" descr="C:\Program Files\Microsoft Office XP\Media\CntCD1\ClipArt3\j02385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5820">
            <a:off x="7190501" y="450206"/>
            <a:ext cx="1260475" cy="180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2144</TotalTime>
  <Words>642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4th Grade Curriculum Night</vt:lpstr>
      <vt:lpstr>Expectations</vt:lpstr>
      <vt:lpstr>Organization</vt:lpstr>
      <vt:lpstr>Grading</vt:lpstr>
      <vt:lpstr>AAA (Additional Academic Activities)</vt:lpstr>
      <vt:lpstr>Reading</vt:lpstr>
      <vt:lpstr>Language Arts</vt:lpstr>
      <vt:lpstr>Social Studies</vt:lpstr>
      <vt:lpstr>Science</vt:lpstr>
      <vt:lpstr>Math</vt:lpstr>
      <vt:lpstr>Questions???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Grade Curriculum Night</dc:title>
  <dc:creator>cajiga</dc:creator>
  <cp:lastModifiedBy>cajiga</cp:lastModifiedBy>
  <cp:revision>45</cp:revision>
  <dcterms:created xsi:type="dcterms:W3CDTF">2010-09-02T01:47:18Z</dcterms:created>
  <dcterms:modified xsi:type="dcterms:W3CDTF">2012-08-29T19:36:27Z</dcterms:modified>
</cp:coreProperties>
</file>